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0"/>
  </p:notesMasterIdLst>
  <p:sldIdLst>
    <p:sldId id="256" r:id="rId4"/>
    <p:sldId id="257" r:id="rId5"/>
    <p:sldId id="271" r:id="rId6"/>
    <p:sldId id="258" r:id="rId7"/>
    <p:sldId id="259" r:id="rId8"/>
    <p:sldId id="260" r:id="rId9"/>
    <p:sldId id="270" r:id="rId10"/>
    <p:sldId id="261" r:id="rId11"/>
    <p:sldId id="262" r:id="rId12"/>
    <p:sldId id="263" r:id="rId13"/>
    <p:sldId id="264" r:id="rId14"/>
    <p:sldId id="265" r:id="rId15"/>
    <p:sldId id="266" r:id="rId16"/>
    <p:sldId id="267" r:id="rId17"/>
    <p:sldId id="268" r:id="rId18"/>
    <p:sldId id="269" r:id="rId19"/>
  </p:sldIdLst>
  <p:sldSz cx="9144000" cy="5143500" type="screen16x9"/>
  <p:notesSz cx="6858000" cy="9144000"/>
  <p:embeddedFontLst>
    <p:embeddedFont>
      <p:font typeface="Georgia" panose="02040502050405020303" pitchFamily="18" charset="0"/>
      <p:regular r:id="rId21"/>
      <p:bold r:id="rId22"/>
      <p:italic r:id="rId23"/>
      <p:boldItalic r:id="rId24"/>
    </p:embeddedFont>
    <p:embeddedFont>
      <p:font typeface="Helvetica Neue" panose="020B0604020202020204" charset="0"/>
      <p:regular r:id="rId25"/>
      <p:bold r:id="rId26"/>
      <p:italic r:id="rId27"/>
      <p:boldItalic r:id="rId28"/>
    </p:embeddedFont>
    <p:embeddedFont>
      <p:font typeface="Merriweather" panose="00000500000000000000" pitchFamily="2" charset="0"/>
      <p:regular r:id="rId29"/>
      <p:bold r:id="rId30"/>
      <p:italic r:id="rId31"/>
      <p:boldItalic r:id="rId32"/>
    </p:embeddedFont>
    <p:embeddedFont>
      <p:font typeface="Merriweather Light" panose="00000400000000000000" pitchFamily="2" charset="0"/>
      <p:regular r:id="rId33"/>
      <p:bold r:id="rId34"/>
      <p:italic r:id="rId35"/>
      <p:boldItalic r:id="rId36"/>
    </p:embeddedFont>
    <p:embeddedFont>
      <p:font typeface="Merriweather Sans" pitchFamily="2" charset="0"/>
      <p:regular r:id="rId37"/>
      <p:bold r:id="rId38"/>
      <p:italic r:id="rId39"/>
      <p:boldItalic r:id="rId40"/>
    </p:embeddedFont>
    <p:embeddedFont>
      <p:font typeface="Nunito" pitchFamily="2" charset="0"/>
      <p:regular r:id="rId41"/>
      <p:bold r:id="rId42"/>
      <p:italic r:id="rId43"/>
      <p:boldItalic r:id="rId44"/>
    </p:embeddedFont>
    <p:embeddedFont>
      <p:font typeface="Nunito Sans" pitchFamily="2"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Roboto" panose="02000000000000000000" pitchFamily="2"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9.fntdata"/><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3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ata.mendeley.com/datasets/2nbvx5m4hs/1"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a:solidFill>
                  <a:schemeClr val="bg1"/>
                </a:solidFill>
                <a:latin typeface="Nunito Sans"/>
                <a:sym typeface="Nunito Sans"/>
              </a:rPr>
              <a:t>Yvonne</a:t>
            </a:r>
            <a:r>
              <a:rPr lang="en-US" sz="1800" b="1" dirty="0">
                <a:solidFill>
                  <a:schemeClr val="bg1"/>
                </a:solidFill>
                <a:latin typeface="Nunito Sans"/>
                <a:ea typeface="Nunito Sans"/>
                <a:cs typeface="Nunito Sans"/>
                <a:sym typeface="Nunito Sans"/>
              </a:rPr>
              <a:t>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BBB3CCC9-E49B-65C6-365D-9E23CD73ED85}"/>
              </a:ext>
            </a:extLst>
          </p:cNvPr>
          <p:cNvPicPr>
            <a:picLocks noChangeAspect="1"/>
          </p:cNvPicPr>
          <p:nvPr/>
        </p:nvPicPr>
        <p:blipFill>
          <a:blip r:embed="rId3"/>
          <a:stretch>
            <a:fillRect/>
          </a:stretch>
        </p:blipFill>
        <p:spPr>
          <a:xfrm>
            <a:off x="5067000" y="292308"/>
            <a:ext cx="2548564" cy="3193114"/>
          </a:xfrm>
          <a:prstGeom prst="rect">
            <a:avLst/>
          </a:prstGeom>
        </p:spPr>
      </p:pic>
      <p:sp>
        <p:nvSpPr>
          <p:cNvPr id="5" name="TextBox 4">
            <a:extLst>
              <a:ext uri="{FF2B5EF4-FFF2-40B4-BE49-F238E27FC236}">
                <a16:creationId xmlns:a16="http://schemas.microsoft.com/office/drawing/2014/main" id="{5C9A3588-2EAD-0D09-8099-39B9F7348836}"/>
              </a:ext>
            </a:extLst>
          </p:cNvPr>
          <p:cNvSpPr txBox="1"/>
          <p:nvPr/>
        </p:nvSpPr>
        <p:spPr>
          <a:xfrm>
            <a:off x="4011442" y="3485422"/>
            <a:ext cx="4594485" cy="830997"/>
          </a:xfrm>
          <a:prstGeom prst="rect">
            <a:avLst/>
          </a:prstGeom>
          <a:noFill/>
        </p:spPr>
        <p:txBody>
          <a:bodyPr wrap="square">
            <a:spAutoFit/>
          </a:bodyPr>
          <a:lstStyle/>
          <a:p>
            <a:r>
              <a:rPr lang="en-GB" sz="1200" dirty="0">
                <a:solidFill>
                  <a:srgbClr val="434343"/>
                </a:solidFill>
                <a:latin typeface="Nunito Sans"/>
                <a:sym typeface="Georgia"/>
              </a:rPr>
              <a:t>The low p-value(0.00876) implies that the observed feedback rate of 8.83% from 16,156 foreign visitors is statistically significant. This supports the idea that there is a real interest in photography services among holiday visitors to Sri Lanka.</a:t>
            </a:r>
          </a:p>
        </p:txBody>
      </p:sp>
      <p:sp>
        <p:nvSpPr>
          <p:cNvPr id="7" name="TextBox 6">
            <a:extLst>
              <a:ext uri="{FF2B5EF4-FFF2-40B4-BE49-F238E27FC236}">
                <a16:creationId xmlns:a16="http://schemas.microsoft.com/office/drawing/2014/main" id="{5348C7F0-D5E8-2ACF-95E1-15E73B6194D7}"/>
              </a:ext>
            </a:extLst>
          </p:cNvPr>
          <p:cNvSpPr txBox="1"/>
          <p:nvPr/>
        </p:nvSpPr>
        <p:spPr>
          <a:xfrm>
            <a:off x="187377" y="3379339"/>
            <a:ext cx="3646023" cy="1077218"/>
          </a:xfrm>
          <a:prstGeom prst="rect">
            <a:avLst/>
          </a:prstGeom>
          <a:noFill/>
        </p:spPr>
        <p:txBody>
          <a:bodyPr wrap="square">
            <a:spAutoFit/>
          </a:bodyPr>
          <a:lstStyle/>
          <a:p>
            <a:r>
              <a:rPr lang="en-GB" sz="800" dirty="0">
                <a:solidFill>
                  <a:srgbClr val="434343"/>
                </a:solidFill>
                <a:latin typeface="Nunito Sans"/>
              </a:rPr>
              <a:t>T-test </a:t>
            </a:r>
          </a:p>
          <a:p>
            <a:r>
              <a:rPr lang="en-GB" sz="800" dirty="0">
                <a:solidFill>
                  <a:srgbClr val="434343"/>
                </a:solidFill>
                <a:latin typeface="Nunito Sans"/>
              </a:rPr>
              <a:t>statistic=-2.621575989760646, </a:t>
            </a:r>
          </a:p>
          <a:p>
            <a:r>
              <a:rPr lang="en-GB" sz="800" dirty="0" err="1">
                <a:solidFill>
                  <a:srgbClr val="434343"/>
                </a:solidFill>
                <a:latin typeface="Nunito Sans"/>
              </a:rPr>
              <a:t>pvalue</a:t>
            </a:r>
            <a:r>
              <a:rPr lang="en-GB" sz="800" dirty="0">
                <a:solidFill>
                  <a:srgbClr val="434343"/>
                </a:solidFill>
                <a:latin typeface="Nunito Sans"/>
              </a:rPr>
              <a:t>=0.008760628117346781,</a:t>
            </a:r>
          </a:p>
          <a:p>
            <a:r>
              <a:rPr lang="en-GB" sz="800" dirty="0" err="1">
                <a:solidFill>
                  <a:srgbClr val="434343"/>
                </a:solidFill>
                <a:latin typeface="Nunito Sans"/>
              </a:rPr>
              <a:t>df</a:t>
            </a:r>
            <a:r>
              <a:rPr lang="en-GB" sz="800" dirty="0">
                <a:solidFill>
                  <a:srgbClr val="434343"/>
                </a:solidFill>
                <a:latin typeface="Nunito Sans"/>
              </a:rPr>
              <a:t>=16154.0</a:t>
            </a:r>
          </a:p>
          <a:p>
            <a:endParaRPr lang="en-GB" sz="800" dirty="0">
              <a:solidFill>
                <a:srgbClr val="434343"/>
              </a:solidFill>
              <a:latin typeface="Nunito Sans"/>
            </a:endParaRPr>
          </a:p>
          <a:p>
            <a:r>
              <a:rPr lang="en-GB" sz="800" dirty="0">
                <a:solidFill>
                  <a:srgbClr val="434343"/>
                </a:solidFill>
                <a:latin typeface="Nunito Sans"/>
              </a:rPr>
              <a:t>Z-test</a:t>
            </a:r>
          </a:p>
          <a:p>
            <a:r>
              <a:rPr lang="en-GB" sz="800" dirty="0">
                <a:solidFill>
                  <a:srgbClr val="434343"/>
                </a:solidFill>
                <a:latin typeface="Nunito Sans"/>
              </a:rPr>
              <a:t>-2.621575989760646</a:t>
            </a:r>
          </a:p>
          <a:p>
            <a:r>
              <a:rPr lang="en-GB" sz="800" dirty="0">
                <a:solidFill>
                  <a:srgbClr val="434343"/>
                </a:solidFill>
                <a:latin typeface="Nunito Sans"/>
              </a:rPr>
              <a:t> 0.008752424774515799</a:t>
            </a:r>
            <a:endParaRPr lang="en-GB" sz="1200" dirty="0">
              <a:solidFill>
                <a:srgbClr val="434343"/>
              </a:solidFill>
              <a:latin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Was your expected Hypothesis confirmed or not? </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Did the problem get solved from your analysis?</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If not, then where do you think the issue happened. </a:t>
            </a:r>
            <a:endParaRPr>
              <a:latin typeface="Nunito Sans"/>
              <a:ea typeface="Nunito Sans"/>
              <a:cs typeface="Nunito Sans"/>
              <a:sym typeface="Nunito Sans"/>
            </a:endParaRPr>
          </a:p>
          <a:p>
            <a:pPr marL="0" lvl="0" indent="0" algn="l" rtl="0">
              <a:spcBef>
                <a:spcPts val="1000"/>
              </a:spcBef>
              <a:spcAft>
                <a:spcPts val="1000"/>
              </a:spcAft>
              <a:buNone/>
            </a:pPr>
            <a:r>
              <a:rPr lang="en-US" i="1">
                <a:latin typeface="Nunito Sans"/>
                <a:ea typeface="Nunito Sans"/>
                <a:cs typeface="Nunito Sans"/>
                <a:sym typeface="Nunito Sans"/>
              </a:rPr>
              <a:t>Note: A Hypothesis not getting confirmed is </a:t>
            </a:r>
            <a:r>
              <a:rPr lang="en-US" b="1" i="1">
                <a:latin typeface="Nunito Sans"/>
                <a:ea typeface="Nunito Sans"/>
                <a:cs typeface="Nunito Sans"/>
                <a:sym typeface="Nunito Sans"/>
              </a:rPr>
              <a:t>not</a:t>
            </a:r>
            <a:r>
              <a:rPr lang="en-US" i="1">
                <a:latin typeface="Nunito Sans"/>
                <a:ea typeface="Nunito Sans"/>
                <a:cs typeface="Nunito Sans"/>
                <a:sym typeface="Nunito Sans"/>
              </a:rPr>
              <a:t> a failure. It is a scientific method of improving understanding. Be comfortable with negative results as they are just as important in informing decisions!</a:t>
            </a:r>
            <a:endParaRPr i="1">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 visit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381000" lvl="0" indent="-228600" algn="l" rtl="0">
              <a:spcBef>
                <a:spcPts val="0"/>
              </a:spcBef>
              <a:spcAft>
                <a:spcPts val="0"/>
              </a:spcAft>
              <a:buSzPts val="1200"/>
              <a:buFont typeface="+mj-lt"/>
              <a:buAutoNum type="arabicPeriod"/>
            </a:pPr>
            <a:r>
              <a:rPr lang="en-GB" sz="1000" dirty="0">
                <a:latin typeface="Nunito Sans" pitchFamily="2" charset="0"/>
              </a:rPr>
              <a:t>Overview of wildlife species</a:t>
            </a:r>
            <a:endParaRPr sz="1000" dirty="0">
              <a:latin typeface="Nunito Sans" pitchFamily="2" charset="0"/>
              <a:ea typeface="Nunito Sans"/>
              <a:cs typeface="Nunito Sans"/>
              <a:sym typeface="Nunito Sans"/>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543485" y="1451179"/>
            <a:ext cx="5517297" cy="2772768"/>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453543" y="1344836"/>
            <a:ext cx="6486903" cy="276999"/>
          </a:xfrm>
          <a:prstGeom prst="rect">
            <a:avLst/>
          </a:prstGeom>
          <a:noFill/>
        </p:spPr>
        <p:txBody>
          <a:bodyPr wrap="square">
            <a:spAutoFit/>
          </a:bodyPr>
          <a:lstStyle/>
          <a:p>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543485" y="4363825"/>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dirty="0"/>
              <a:t>Is there significant demand for photography holidays in Sri Lanka?</a:t>
            </a:r>
          </a:p>
          <a:p>
            <a:pPr marL="0" lvl="0" indent="0" algn="l" rtl="0">
              <a:spcBef>
                <a:spcPts val="1000"/>
              </a:spcBef>
              <a:spcAft>
                <a:spcPts val="1000"/>
              </a:spcAft>
              <a:buNone/>
            </a:pPr>
            <a:r>
              <a:rPr lang="en-GB" dirty="0"/>
              <a:t>To determine the level of demand for photography holidays in Sri Lanka, the related activities they engage in, the locations they prefer to visit during their trips, and to identify frequent travellers.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Discuss the Hypothesis you have for the solution and what is </a:t>
            </a:r>
            <a:r>
              <a:rPr lang="en-US" dirty="0" err="1">
                <a:highlight>
                  <a:srgbClr val="FFFF00"/>
                </a:highlight>
                <a:latin typeface="Nunito Sans"/>
                <a:ea typeface="Nunito Sans"/>
                <a:cs typeface="Nunito Sans"/>
                <a:sym typeface="Nunito Sans"/>
              </a:rPr>
              <a:t>fuelling</a:t>
            </a:r>
            <a:r>
              <a:rPr lang="en-US" dirty="0">
                <a:highlight>
                  <a:srgbClr val="FFFF00"/>
                </a:highlight>
                <a:latin typeface="Nunito Sans"/>
                <a:ea typeface="Nunito Sans"/>
                <a:cs typeface="Nunito Sans"/>
                <a:sym typeface="Nunito Sans"/>
              </a:rPr>
              <a:t> this hypothesis. If there is no such hypothesis, then why not? </a:t>
            </a:r>
          </a:p>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a:rPr>
              <a:t>There is a significant demand for photography holidays in Sri Lanka. Travellers who choose these holidays tend to engage in specific related activities, visit particular locations that are popular for photography, and a substantial portion of these travellers are repeat visitors.</a:t>
            </a:r>
            <a:endParaRPr lang="en-US" dirty="0">
              <a:latin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dirty="0">
                <a:highlight>
                  <a:srgbClr val="FFFF00"/>
                </a:highlight>
                <a:latin typeface="Nunito Sans"/>
                <a:ea typeface="Nunito Sans"/>
                <a:cs typeface="Nunito Sans"/>
                <a:sym typeface="Nunito Sans"/>
              </a:rPr>
              <a:t>Did you come across any previous problems similar to yours and what were the solutions to these similar problems?   </a:t>
            </a:r>
            <a:endParaRPr dirty="0">
              <a:highlight>
                <a:srgbClr val="FFFF00"/>
              </a:highlight>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Where did you find the dataset?</a:t>
            </a:r>
          </a:p>
          <a:p>
            <a:pPr marL="609600" lvl="1" indent="0">
              <a:spcBef>
                <a:spcPts val="0"/>
              </a:spcBef>
              <a:buNone/>
            </a:pPr>
            <a:r>
              <a:rPr lang="en-GB" dirty="0">
                <a:latin typeface="Nunito Sans"/>
                <a:ea typeface="Nunito Sans"/>
                <a:cs typeface="Nunito Sans"/>
                <a:sym typeface="Nunito Sans"/>
                <a:hlinkClick r:id="rId3"/>
              </a:rPr>
              <a:t>Publicly available Tourism and Travel Review: Sri Lankan Destinations dataset </a:t>
            </a:r>
          </a:p>
          <a:p>
            <a:pPr marL="609600" lvl="1" indent="0">
              <a:spcBef>
                <a:spcPts val="0"/>
              </a:spcBef>
              <a:buNone/>
            </a:pPr>
            <a:r>
              <a:rPr lang="en-GB" dirty="0">
                <a:latin typeface="Nunito Sans"/>
                <a:ea typeface="Nunito Sans"/>
                <a:cs typeface="Nunito Sans"/>
                <a:sym typeface="Nunito Sans"/>
                <a:hlinkClick r:id="rId3"/>
              </a:rPr>
              <a:t>  </a:t>
            </a:r>
            <a:endParaRPr lang="en-GB"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Did you have to join multiple datasets in order to create the ideal dataset?</a:t>
            </a:r>
          </a:p>
          <a:p>
            <a:pPr marL="609600" lvl="1" indent="0">
              <a:buNone/>
            </a:pPr>
            <a:r>
              <a:rPr lang="en-GB" dirty="0">
                <a:latin typeface="Nunito Sans"/>
              </a:rPr>
              <a:t>Created a MySQL database based on source data, creating individual tables to process and        analyse using SQL and Python.</a:t>
            </a:r>
            <a:r>
              <a:rPr lang="en-US" dirty="0">
                <a:latin typeface="Nunito Sans"/>
                <a:sym typeface="Nunito Sans"/>
              </a:rPr>
              <a:t>        </a:t>
            </a:r>
          </a:p>
          <a:p>
            <a:pPr marL="457200" lvl="0" indent="-304800" algn="l" rtl="0">
              <a:spcBef>
                <a:spcPts val="0"/>
              </a:spcBef>
              <a:spcAft>
                <a:spcPts val="0"/>
              </a:spcAft>
              <a:buSzPts val="1200"/>
              <a:buFont typeface="Nunito Sans"/>
              <a:buChar char="-"/>
            </a:pPr>
            <a:endParaRPr dirty="0">
              <a:highlight>
                <a:srgbClr val="FFFF00"/>
              </a:highlight>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What other data would you have liked to  have in an ideal scenario?</a:t>
            </a:r>
          </a:p>
          <a:p>
            <a:pPr marL="152400" lvl="0" indent="0" algn="l" rtl="0">
              <a:spcBef>
                <a:spcPts val="0"/>
              </a:spcBef>
              <a:spcAft>
                <a:spcPts val="0"/>
              </a:spcAft>
              <a:buSzPts val="1200"/>
              <a:buNone/>
            </a:pPr>
            <a:r>
              <a:rPr lang="en-US" dirty="0">
                <a:latin typeface="Nunito Sans"/>
                <a:ea typeface="Nunito Sans"/>
                <a:cs typeface="Nunito Sans"/>
                <a:sym typeface="Nunito Sans"/>
              </a:rPr>
              <a:t>          Traveler country from excel file </a:t>
            </a:r>
          </a:p>
          <a:p>
            <a:pPr marL="152400" lvl="0" indent="0" algn="l" rtl="0">
              <a:spcBef>
                <a:spcPts val="0"/>
              </a:spcBef>
              <a:spcAft>
                <a:spcPts val="0"/>
              </a:spcAft>
              <a:buSzPts val="1200"/>
              <a:buNone/>
            </a:pPr>
            <a:r>
              <a:rPr lang="en-US" dirty="0">
                <a:highlight>
                  <a:srgbClr val="FFFF00"/>
                </a:highlight>
                <a:latin typeface="Nunito Sans"/>
                <a:ea typeface="Nunito Sans"/>
                <a:cs typeface="Nunito Sans"/>
                <a:sym typeface="Nunito Sans"/>
              </a:rPr>
              <a:t>	</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Which tools did you use to undertake the processing and statistical analysis?</a:t>
            </a:r>
          </a:p>
          <a:p>
            <a:pPr marL="152400" indent="0">
              <a:buNone/>
            </a:pPr>
            <a:r>
              <a:rPr lang="en-US" dirty="0">
                <a:latin typeface="Nunito Sans"/>
                <a:ea typeface="Nunito Sans"/>
                <a:cs typeface="Nunito Sans"/>
                <a:sym typeface="Nunito Sans"/>
              </a:rPr>
              <a:t>           </a:t>
            </a:r>
            <a:r>
              <a:rPr lang="en-GB" dirty="0">
                <a:latin typeface="Nunito Sans"/>
                <a:ea typeface="Nunito Sans"/>
                <a:cs typeface="Nunito Sans"/>
                <a:sym typeface="Nunito Sans"/>
              </a:rPr>
              <a:t>In order to calculate the p-value, the Python </a:t>
            </a:r>
            <a:r>
              <a:rPr lang="en-GB" dirty="0" err="1">
                <a:latin typeface="Nunito Sans"/>
                <a:ea typeface="Nunito Sans"/>
                <a:cs typeface="Nunito Sans"/>
                <a:sym typeface="Nunito Sans"/>
              </a:rPr>
              <a:t>scipy.stats</a:t>
            </a:r>
            <a:r>
              <a:rPr lang="en-GB" dirty="0">
                <a:latin typeface="Nunito Sans"/>
                <a:ea typeface="Nunito Sans"/>
                <a:cs typeface="Nunito Sans"/>
                <a:sym typeface="Nunito Sans"/>
              </a:rPr>
              <a:t> package has been used.</a:t>
            </a:r>
            <a:endParaRPr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187D-208E-C641-9870-F978327D2EEE}"/>
              </a:ext>
            </a:extLst>
          </p:cNvPr>
          <p:cNvSpPr>
            <a:spLocks noGrp="1"/>
          </p:cNvSpPr>
          <p:nvPr>
            <p:ph type="title"/>
          </p:nvPr>
        </p:nvSpPr>
        <p:spPr>
          <a:xfrm>
            <a:off x="381000" y="395915"/>
            <a:ext cx="4686000" cy="347700"/>
          </a:xfrm>
        </p:spPr>
        <p:txBody>
          <a:bodyPr/>
          <a:lstStyle/>
          <a:p>
            <a:endParaRPr lang="en-GB"/>
          </a:p>
        </p:txBody>
      </p:sp>
      <p:sp>
        <p:nvSpPr>
          <p:cNvPr id="13" name="Arrow: Right 12">
            <a:extLst>
              <a:ext uri="{FF2B5EF4-FFF2-40B4-BE49-F238E27FC236}">
                <a16:creationId xmlns:a16="http://schemas.microsoft.com/office/drawing/2014/main" id="{EC033F3F-EC1C-8115-5777-DDD7437483CD}"/>
              </a:ext>
            </a:extLst>
          </p:cNvPr>
          <p:cNvSpPr/>
          <p:nvPr/>
        </p:nvSpPr>
        <p:spPr>
          <a:xfrm>
            <a:off x="679792" y="1622072"/>
            <a:ext cx="537677" cy="168627"/>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1252037" y="1500281"/>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1229681" y="1220484"/>
            <a:ext cx="522900" cy="279797"/>
          </a:xfrm>
          <a:prstGeom prst="rect">
            <a:avLst/>
          </a:prstGeom>
          <a:noFill/>
        </p:spPr>
        <p:txBody>
          <a:bodyPr wrap="none" rtlCol="0">
            <a:spAutoFit/>
          </a:bodyPr>
          <a:lstStyle/>
          <a:p>
            <a:r>
              <a:rPr lang="en-GB" b="1" dirty="0"/>
              <a:t>ELT</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107459"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286009" y="855511"/>
            <a:ext cx="5112859" cy="3826468"/>
          </a:xfrm>
          <a:prstGeom prst="rect">
            <a:avLst/>
          </a:prstGeom>
        </p:spPr>
      </p:pic>
      <p:sp>
        <p:nvSpPr>
          <p:cNvPr id="6" name="Arrow: Right 5">
            <a:extLst>
              <a:ext uri="{FF2B5EF4-FFF2-40B4-BE49-F238E27FC236}">
                <a16:creationId xmlns:a16="http://schemas.microsoft.com/office/drawing/2014/main" id="{965F8F49-D50E-45F5-B598-6905FEBD56C7}"/>
              </a:ext>
            </a:extLst>
          </p:cNvPr>
          <p:cNvSpPr/>
          <p:nvPr/>
        </p:nvSpPr>
        <p:spPr>
          <a:xfrm>
            <a:off x="1752581" y="1615722"/>
            <a:ext cx="510002" cy="19643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708907" y="1056799"/>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907354" y="1959408"/>
            <a:ext cx="1253591" cy="1637206"/>
            <a:chOff x="1337389" y="1941772"/>
            <a:chExt cx="1253591" cy="163720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04527" y="1941772"/>
              <a:ext cx="882570" cy="1631729"/>
              <a:chOff x="2329078" y="2335430"/>
              <a:chExt cx="882570" cy="163172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329078"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278792" y="258841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471767"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153889" y="4458961"/>
            <a:ext cx="455602" cy="459127"/>
          </a:xfrm>
          <a:prstGeom prst="rect">
            <a:avLst/>
          </a:prstGeom>
        </p:spPr>
      </p:pic>
      <p:sp>
        <p:nvSpPr>
          <p:cNvPr id="15" name="Arrow: Bent-Up 14">
            <a:extLst>
              <a:ext uri="{FF2B5EF4-FFF2-40B4-BE49-F238E27FC236}">
                <a16:creationId xmlns:a16="http://schemas.microsoft.com/office/drawing/2014/main" id="{6EFDCC29-4BBB-D793-56CE-2478F435111D}"/>
              </a:ext>
            </a:extLst>
          </p:cNvPr>
          <p:cNvSpPr/>
          <p:nvPr/>
        </p:nvSpPr>
        <p:spPr>
          <a:xfrm>
            <a:off x="1653714" y="4322859"/>
            <a:ext cx="1830041" cy="404495"/>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16C9F3A-C61A-3895-69FB-956699C4A765}"/>
              </a:ext>
            </a:extLst>
          </p:cNvPr>
          <p:cNvSpPr txBox="1"/>
          <p:nvPr/>
        </p:nvSpPr>
        <p:spPr>
          <a:xfrm>
            <a:off x="374074" y="4398665"/>
            <a:ext cx="864763" cy="415498"/>
          </a:xfrm>
          <a:prstGeom prst="rect">
            <a:avLst/>
          </a:prstGeom>
          <a:noFill/>
        </p:spPr>
        <p:txBody>
          <a:bodyPr wrap="square">
            <a:spAutoFit/>
          </a:bodyPr>
          <a:lstStyle/>
          <a:p>
            <a:r>
              <a:rPr lang="en-GB" sz="1050" b="1" dirty="0"/>
              <a:t>Sentiment analysis</a:t>
            </a:r>
          </a:p>
        </p:txBody>
      </p:sp>
      <p:pic>
        <p:nvPicPr>
          <p:cNvPr id="16" name="Picture 15">
            <a:extLst>
              <a:ext uri="{FF2B5EF4-FFF2-40B4-BE49-F238E27FC236}">
                <a16:creationId xmlns:a16="http://schemas.microsoft.com/office/drawing/2014/main" id="{602E37D6-FE5B-77A8-1405-11F1EF5420FC}"/>
              </a:ext>
            </a:extLst>
          </p:cNvPr>
          <p:cNvPicPr>
            <a:picLocks noChangeAspect="1"/>
          </p:cNvPicPr>
          <p:nvPr/>
        </p:nvPicPr>
        <p:blipFill>
          <a:blip r:embed="rId7"/>
          <a:stretch>
            <a:fillRect/>
          </a:stretch>
        </p:blipFill>
        <p:spPr>
          <a:xfrm>
            <a:off x="6515339" y="2925543"/>
            <a:ext cx="1328574" cy="783024"/>
          </a:xfrm>
          <a:prstGeom prst="rect">
            <a:avLst/>
          </a:prstGeom>
        </p:spPr>
      </p:pic>
      <p:sp>
        <p:nvSpPr>
          <p:cNvPr id="21" name="Arrow: Bent-Up 20">
            <a:extLst>
              <a:ext uri="{FF2B5EF4-FFF2-40B4-BE49-F238E27FC236}">
                <a16:creationId xmlns:a16="http://schemas.microsoft.com/office/drawing/2014/main" id="{1E71BA0A-C587-B514-FE9E-6545E21F677E}"/>
              </a:ext>
            </a:extLst>
          </p:cNvPr>
          <p:cNvSpPr/>
          <p:nvPr/>
        </p:nvSpPr>
        <p:spPr>
          <a:xfrm>
            <a:off x="7525004" y="1923562"/>
            <a:ext cx="841948" cy="1095034"/>
          </a:xfrm>
          <a:prstGeom prst="bentUpArrow">
            <a:avLst>
              <a:gd name="adj1" fmla="val 8892"/>
              <a:gd name="adj2" fmla="val 13406"/>
              <a:gd name="adj3" fmla="val 14101"/>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8005155" y="3630479"/>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7135290" y="3783486"/>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031162" y="4442475"/>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a:off x="8174714" y="4089606"/>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261156" y="4011520"/>
            <a:ext cx="1092965" cy="461665"/>
          </a:xfrm>
          <a:prstGeom prst="rect">
            <a:avLst/>
          </a:prstGeom>
          <a:noFill/>
        </p:spPr>
        <p:txBody>
          <a:bodyPr wrap="square" rtlCol="0">
            <a:spAutoFit/>
          </a:bodyPr>
          <a:lstStyle/>
          <a:p>
            <a:r>
              <a:rPr lang="en-GB" sz="800" b="1" dirty="0"/>
              <a:t>Data extraction</a:t>
            </a:r>
          </a:p>
          <a:p>
            <a:r>
              <a:rPr lang="en-GB" sz="800" b="1" dirty="0"/>
              <a:t>for QC  	</a:t>
            </a:r>
          </a:p>
        </p:txBody>
      </p:sp>
    </p:spTree>
    <p:extLst>
      <p:ext uri="{BB962C8B-B14F-4D97-AF65-F5344CB8AC3E}">
        <p14:creationId xmlns:p14="http://schemas.microsoft.com/office/powerpoint/2010/main" val="343231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a:t>
            </a:r>
            <a:endParaRPr b="0">
              <a:latin typeface="Nunito Sans"/>
              <a:ea typeface="Nunito Sans"/>
              <a:cs typeface="Nunito Sans"/>
              <a:sym typeface="Nunito Sans"/>
            </a:endParaRPr>
          </a:p>
        </p:txBody>
      </p:sp>
      <p:sp>
        <p:nvSpPr>
          <p:cNvPr id="695" name="Google Shape;695;p44"/>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did you do to refine your data: outline your process.</a:t>
            </a:r>
            <a:endParaRPr>
              <a:latin typeface="Nunito Sans"/>
              <a:ea typeface="Nunito Sans"/>
              <a:cs typeface="Nunito Sans"/>
              <a:sym typeface="Nunito Sans"/>
            </a:endParaRPr>
          </a:p>
          <a:p>
            <a:pPr marL="0" lvl="0" indent="0" algn="l" rtl="0">
              <a:spcBef>
                <a:spcPts val="1000"/>
              </a:spcBef>
              <a:spcAft>
                <a:spcPts val="1000"/>
              </a:spcAft>
              <a:buNone/>
            </a:pPr>
            <a:r>
              <a:rPr lang="en-US" b="1">
                <a:latin typeface="Nunito Sans"/>
                <a:ea typeface="Nunito Sans"/>
                <a:cs typeface="Nunito Sans"/>
                <a:sym typeface="Nunito Sans"/>
              </a:rPr>
              <a:t>Outliers</a:t>
            </a:r>
            <a:r>
              <a:rPr lang="en-US">
                <a:latin typeface="Nunito Sans"/>
                <a:ea typeface="Nunito Sans"/>
                <a:cs typeface="Nunito Sans"/>
                <a:sym typeface="Nunito Sans"/>
              </a:rPr>
              <a:t>. How did you determine outliers in your dataset? What thresholds did you set? Did you have to make any additional assumptions?</a:t>
            </a:r>
            <a:endParaRPr>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Were there any surprising insights from your data processing/exploration?</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Plots showing these insights? These can be visuals exported from Tableau.</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2102</TotalTime>
  <Words>682</Words>
  <Application>Microsoft Office PowerPoint</Application>
  <PresentationFormat>On-screen Show (16:9)</PresentationFormat>
  <Paragraphs>83</Paragraphs>
  <Slides>16</Slides>
  <Notes>15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Nunito Sans</vt:lpstr>
      <vt:lpstr>Merriweather Sans</vt:lpstr>
      <vt:lpstr>Helvetica Neue</vt:lpstr>
      <vt:lpstr>Avenir</vt:lpstr>
      <vt:lpstr>Georgia</vt:lpstr>
      <vt:lpstr>Merriweather</vt:lpstr>
      <vt:lpstr>Proxima Nova</vt:lpstr>
      <vt:lpstr>Nunito</vt:lpstr>
      <vt:lpstr>Arial</vt:lpstr>
      <vt:lpstr>Merriweather Light</vt:lpstr>
      <vt:lpstr>Roboto</vt:lpstr>
      <vt:lpstr>Simple Light</vt:lpstr>
      <vt:lpstr>BrainStation Learner Slide Template</vt:lpstr>
      <vt:lpstr>Simple Light</vt:lpstr>
      <vt:lpstr>Welcome</vt:lpstr>
      <vt:lpstr>Agenda</vt:lpstr>
      <vt:lpstr>Selecting Sri Lanka for this project.</vt:lpstr>
      <vt:lpstr>The Problem Statement</vt:lpstr>
      <vt:lpstr>Hypothesis</vt:lpstr>
      <vt:lpstr>Data and Tools Used</vt:lpstr>
      <vt:lpstr>PowerPoint Presentation</vt:lpstr>
      <vt:lpstr>Data Processing</vt:lpstr>
      <vt:lpstr>Data Processing </vt:lpstr>
      <vt:lpstr>Statistical Analysis</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29</cp:revision>
  <dcterms:modified xsi:type="dcterms:W3CDTF">2025-01-22T15:06:27Z</dcterms:modified>
</cp:coreProperties>
</file>